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5" r:id="rId1"/>
  </p:sldMasterIdLst>
  <p:notesMasterIdLst>
    <p:notesMasterId r:id="rId30"/>
  </p:notesMasterIdLst>
  <p:sldIdLst>
    <p:sldId id="257" r:id="rId2"/>
    <p:sldId id="265" r:id="rId3"/>
    <p:sldId id="382" r:id="rId4"/>
    <p:sldId id="383" r:id="rId5"/>
    <p:sldId id="386" r:id="rId6"/>
    <p:sldId id="385" r:id="rId7"/>
    <p:sldId id="387" r:id="rId8"/>
    <p:sldId id="390" r:id="rId9"/>
    <p:sldId id="391" r:id="rId10"/>
    <p:sldId id="392" r:id="rId11"/>
    <p:sldId id="320" r:id="rId12"/>
    <p:sldId id="389" r:id="rId13"/>
    <p:sldId id="394" r:id="rId14"/>
    <p:sldId id="388" r:id="rId15"/>
    <p:sldId id="396" r:id="rId16"/>
    <p:sldId id="397" r:id="rId17"/>
    <p:sldId id="398" r:id="rId18"/>
    <p:sldId id="399" r:id="rId19"/>
    <p:sldId id="400" r:id="rId20"/>
    <p:sldId id="401" r:id="rId21"/>
    <p:sldId id="273" r:id="rId22"/>
    <p:sldId id="402" r:id="rId23"/>
    <p:sldId id="403" r:id="rId24"/>
    <p:sldId id="404" r:id="rId25"/>
    <p:sldId id="405" r:id="rId26"/>
    <p:sldId id="407" r:id="rId27"/>
    <p:sldId id="406" r:id="rId28"/>
    <p:sldId id="281" r:id="rId29"/>
  </p:sldIdLst>
  <p:sldSz cx="2437765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3" d="100"/>
          <a:sy n="43" d="100"/>
        </p:scale>
        <p:origin x="590" y="62"/>
      </p:cViewPr>
      <p:guideLst>
        <p:guide orient="horz" pos="4320"/>
        <p:guide pos="76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ECEDD-3BD4-4C3E-B823-475923AE3895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6452B-B6B8-4D1A-A5DB-EC63412EC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8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927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09399-6DC3-204B-07C3-41FEC52F6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48B83-495B-D8E6-ED39-2504F1813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87F799-6168-D9B2-A147-5E65B7ACB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2EA5B-D871-5B5C-E276-5403429D4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527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1203-171A-FCA4-9843-C8CD42A2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B8432-835A-D4C4-5239-C78EC9EDF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E262E-D9D5-1625-88AE-07E73F4D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2435E-2E72-AD90-5740-FACB0FC819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1743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B39F6-EBDD-B8AB-ED2B-3F5C32B99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86DC88-4C31-683E-A412-6CCFA1AEB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FD082-FECB-F66E-405C-CE9EBF5D3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48B4-744D-3FFB-8603-729133864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82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E95F2-2AEB-1E7E-5467-BDE0D2A6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BCD330-149A-F725-4FBD-8834A97B3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D7BFD3-EB96-10CC-1721-46B5BEA43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238EA-5165-9F3C-86F5-F2EDD7409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401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661D6-C7B4-C318-8B6B-F3FDF1E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00A95-3114-F096-D081-838B2A5F7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515D3-F86E-E8B9-7FCA-B3E2B4698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B1B01-44CD-B1C3-D36D-D2A5D42B3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321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19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43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44E2D-E573-1EBA-0A3A-11563CFAC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8DF1A6-E429-8A09-7292-B28DBF3B2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8032B5-4A74-0370-E1B6-391E558AD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0C888-3512-D2EB-2290-DF69B45E3E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266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AC31-330B-08D7-6B89-00E398909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A8B904-9D2E-CD59-2893-52E512879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5E553-1D67-1C29-A80F-F9EE2BC57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EC54E-FFC1-C117-6C52-6FD86EA0E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001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F0816-A9FB-DB98-39EE-B431802BF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1D65C-E2F7-E177-0556-3F556C4E3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7E4D1A-B57F-0AA4-D484-0B47537D7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42C4-EC93-7E25-55C2-4F56CFB461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3085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141EC-AD4B-FB34-431A-61784CDA3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B7F3D-4D97-7369-D33C-50DC7F9B7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A0C39-80AB-702C-5D56-C6287F7BD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B5DC5-DC22-D2AE-D85F-B8D0DA58CF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495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72975-EAD6-574F-F625-CA989EFB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B82C6-A3B3-0CE6-CDFB-FEAE23DE2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4F898-40B0-43FC-7ABA-22F02118F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02A01-5767-14B1-B0F7-82AA60FD4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834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4795-0C3F-E759-43F2-5EA6C7BB6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B18DB8-5FCA-A410-F612-38915B129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20986-64CE-5205-4133-825DCD589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418BD-ED7E-8C30-6734-22CDA7A6F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084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120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5636265-E5F7-47FF-89FE-954BB8C2B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EA2F04-3AB3-4530-87D6-9A0B41F85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94202A2-6DDA-4CFA-B12D-8E7CBBC6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B2BE381-9B2B-4175-A402-3F53E0C7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D9B3723-0A7B-4C50-8982-9882DA32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7629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0ACBF41-FC41-468D-BF5F-1EA02DFB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867FD80-6376-4E19-8FAD-6A751303E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B72BA3-A902-4971-8CFA-D8DCABBAC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6BC9BB0-6E19-4E18-B6F1-D06EB7FB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856D597-3509-433C-ACE1-4FC232C3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9789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783D3D9-C3CF-467C-BDCD-1D577F394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2EC7F81-2B70-4540-BA0D-BB357381E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1C6964D-8318-496F-9FC8-1C573491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A50EA24-F4D7-475B-BED7-78697AA3B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FBF6FE9-8717-4961-8CE0-9D5202F6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052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8267700"/>
          </a:xfrm>
          <a:solidFill>
            <a:srgbClr val="BFBFBF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sz="2800"/>
              <a:t>ADVANT Multipurpose  Presentation 2017 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5A32D95-AE53-4571-9BA8-AABC14A0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5A40F4-DEBF-4DC9-86D8-B48E47ABF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6E2B916-9EAE-43A5-A791-B40AB25A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F31689-1DDF-468E-BC4C-B62D26BA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5BFE29F-9877-4BF1-9465-AFC50BF6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9858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288B0F6-B846-4A0B-BF15-86C3356D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C97DFEA-C896-49F3-A36E-19030C275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881D9FB-5666-4D01-8A51-CFEC25F1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47B8EE-B14F-4341-A025-280E048A8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2E70902-54D5-4A8A-89B2-06F02415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258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82A5963-3D46-4E51-B3A1-E804FD22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2E4B11-7BBF-4498-AFB7-278551FFB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DF350D8-29A5-4D64-AD15-A9B761A8F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1288D7-4E02-4380-9C41-DE6B0381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CDF90E6-51EC-4F84-829E-961E96B9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E1ED812-F9E9-4450-9AB1-E1B61A88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6566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5877193-FFE4-47EC-8C22-4724056E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8889215-E194-4D02-81ED-B4B046F46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3B936A9-8202-4D72-AA31-E4CF3413E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54C7FFD-E9E3-466D-8770-CF4E5266E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5C3D3A5-6162-4531-A18A-B6C0C4D1D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6BED5E75-BC57-45FB-969B-53979F22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B4A51A2-16A9-4505-8534-769F6455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B38666EA-A75B-463D-8F76-0FB048E4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0571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2451DD6-7881-4978-B997-9E90DF68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6AC4346-7500-4000-A377-FB824F80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88F1352-7DFA-4C93-91F9-27F12119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3B76CDA-E4A8-4AE0-9402-D6DF39D4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49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DCBD6A4-23A9-4D5F-8A1D-ECD5F7203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D076A82-9C40-4B26-B644-4E227851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BA78AD3-B2CA-4D55-8653-A9B6FD081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018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AEBB760-0BBE-403E-9AE8-103C6BC7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95153B0-AD58-4984-AAE7-4C1A9D858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E2E4A32-AB6C-4C14-AFCB-D3C18B334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2C5DF7D-E548-4C3E-8DBE-488C336D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0BE4B71-8B80-4741-838D-8C79EE2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ED6E2BB-E516-4B8D-80F1-B4F4ED8C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4080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2CF9B5D-4D12-42BB-9109-78BB593A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28AC17F-A3A1-45DC-A23F-510C3024A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0CB908D-06D3-4C70-B914-DD8F269CD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234FDA2-B4D3-4EB0-BD5A-8BA4085F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D56B8DA-16AC-41D2-866A-5BEC6E94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3F657B6-AEC4-4260-8469-1B5782A9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4518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13393E4-6EC5-40BD-8CAA-5C6B69612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1E5C649-FCD6-43CE-9983-2416083FF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351CAE6-8B55-44D8-BAD3-C15E6DDB2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7B32E42-C98C-4060-8313-D6423D0B7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2D5AD4-21FD-4A28-B38D-F82320A48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4002" r:id="rId12"/>
    <p:sldLayoutId id="2147483677" r:id="rId13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policyoptions.irpp.org/fr/magazines/november-2020/facial-recognition-is-transforming-our-borders-and-we-are-not-prepare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6.png"/><Relationship Id="rId7" Type="http://schemas.openxmlformats.org/officeDocument/2006/relationships/hyperlink" Target="https://es.wikipedia.org/wiki/Robert_Plutchi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tothelandofdreams.blogspot.com/2018/05/theory-of-form.html" TargetMode="External"/><Relationship Id="rId9" Type="http://schemas.openxmlformats.org/officeDocument/2006/relationships/hyperlink" Target="https://www.frontiersin.org/articles/10.3389/fpsyg.2015.01754/ful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1AA5172-0194-4DAB-B598-A1DB681B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37" y="4487146"/>
            <a:ext cx="6873370" cy="462717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0E60761-758B-4312-9CBA-2DA9AC1B4773}"/>
              </a:ext>
            </a:extLst>
          </p:cNvPr>
          <p:cNvSpPr txBox="1"/>
          <p:nvPr/>
        </p:nvSpPr>
        <p:spPr>
          <a:xfrm>
            <a:off x="3448234" y="1604621"/>
            <a:ext cx="17481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Facial Expression Recognition Using Vision Transformers and Convolutional Neural Networks</a:t>
            </a:r>
            <a:endParaRPr lang="en-US" sz="5400" b="1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21BC1AC-7307-48F4-BFCB-121E0E304770}"/>
              </a:ext>
            </a:extLst>
          </p:cNvPr>
          <p:cNvSpPr txBox="1"/>
          <p:nvPr/>
        </p:nvSpPr>
        <p:spPr>
          <a:xfrm>
            <a:off x="9348405" y="3400953"/>
            <a:ext cx="5680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by </a:t>
            </a:r>
          </a:p>
          <a:p>
            <a:pPr algn="ctr"/>
            <a:r>
              <a:rPr lang="en-US" sz="4000" dirty="0"/>
              <a:t>Muhammet Hakan Taştan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EE44B3F-B01E-429E-BE3C-C26F855D326F}"/>
              </a:ext>
            </a:extLst>
          </p:cNvPr>
          <p:cNvSpPr txBox="1"/>
          <p:nvPr/>
        </p:nvSpPr>
        <p:spPr>
          <a:xfrm>
            <a:off x="6349725" y="10676901"/>
            <a:ext cx="11678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Faculty of Engineering</a:t>
            </a:r>
          </a:p>
          <a:p>
            <a:pPr algn="ctr"/>
            <a:r>
              <a:rPr lang="en-US" sz="3600" dirty="0"/>
              <a:t>Department of Electrical and Electronics Engineering</a:t>
            </a:r>
          </a:p>
          <a:p>
            <a:pPr algn="ctr"/>
            <a:r>
              <a:rPr lang="en-US" sz="3600" dirty="0"/>
              <a:t>Istanbul,</a:t>
            </a:r>
            <a:r>
              <a:rPr lang="en-US" sz="3600" i="1" dirty="0"/>
              <a:t> 202</a:t>
            </a:r>
            <a:r>
              <a:rPr lang="tr-TR" sz="3600" i="1"/>
              <a:t>3</a:t>
            </a:r>
            <a:endParaRPr lang="en-US" sz="360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ED8671A-9F32-4B86-BBFA-DB9F36D30E0A}"/>
              </a:ext>
            </a:extLst>
          </p:cNvPr>
          <p:cNvSpPr txBox="1"/>
          <p:nvPr/>
        </p:nvSpPr>
        <p:spPr>
          <a:xfrm>
            <a:off x="7993454" y="8897034"/>
            <a:ext cx="8390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Approved by </a:t>
            </a:r>
            <a:r>
              <a:rPr lang="en-US" sz="3600" b="1" dirty="0"/>
              <a:t>Prof. Dr. Duygun Erol Barkana </a:t>
            </a:r>
            <a:r>
              <a:rPr lang="en-US" sz="3600" dirty="0"/>
              <a:t>(Advisor)</a:t>
            </a:r>
          </a:p>
        </p:txBody>
      </p:sp>
    </p:spTree>
    <p:extLst>
      <p:ext uri="{BB962C8B-B14F-4D97-AF65-F5344CB8AC3E}">
        <p14:creationId xmlns:p14="http://schemas.microsoft.com/office/powerpoint/2010/main" val="1772794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98E9-5F49-75C2-8C7D-CD9238B05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772F50ED-4220-FBA8-0816-0C44D3C7B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975FE-7F23-DB22-2856-38EE5853E214}"/>
              </a:ext>
            </a:extLst>
          </p:cNvPr>
          <p:cNvSpPr txBox="1"/>
          <p:nvPr/>
        </p:nvSpPr>
        <p:spPr>
          <a:xfrm>
            <a:off x="1699876" y="3547641"/>
            <a:ext cx="8600568" cy="306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3600" b="1" u="sng" dirty="0"/>
              <a:t>Mixed Feature Network (MFN):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Lightweight network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Specifically </a:t>
            </a:r>
            <a:r>
              <a:rPr lang="en-GB" sz="3200" dirty="0"/>
              <a:t>designed to be</a:t>
            </a:r>
            <a:r>
              <a:rPr lang="tr-TR" sz="3200" dirty="0"/>
              <a:t> </a:t>
            </a:r>
            <a:r>
              <a:rPr lang="en-GB" sz="3200" dirty="0"/>
              <a:t>suitable for face verification tasks</a:t>
            </a:r>
            <a:endParaRPr lang="tr-T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6B09A-23FF-EE8F-5A40-2B762788F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2447" y="3041530"/>
            <a:ext cx="12860870" cy="8055906"/>
          </a:xfrm>
          <a:prstGeom prst="rect">
            <a:avLst/>
          </a:prstGeom>
        </p:spPr>
      </p:pic>
      <p:sp>
        <p:nvSpPr>
          <p:cNvPr id="2" name="Metin kutusu 8">
            <a:extLst>
              <a:ext uri="{FF2B5EF4-FFF2-40B4-BE49-F238E27FC236}">
                <a16:creationId xmlns:a16="http://schemas.microsoft.com/office/drawing/2014/main" id="{DE05EEB2-8606-8F32-01E5-6E397828D95F}"/>
              </a:ext>
            </a:extLst>
          </p:cNvPr>
          <p:cNvSpPr txBox="1"/>
          <p:nvPr/>
        </p:nvSpPr>
        <p:spPr>
          <a:xfrm>
            <a:off x="9248401" y="622965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392676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3D76C64E-A9A2-4C71-ABA8-5C4458E7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CC71C-00D1-2C9B-38E2-041005FDDECE}"/>
              </a:ext>
            </a:extLst>
          </p:cNvPr>
          <p:cNvSpPr txBox="1"/>
          <p:nvPr/>
        </p:nvSpPr>
        <p:spPr>
          <a:xfrm>
            <a:off x="731454" y="2345060"/>
            <a:ext cx="11457371" cy="914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Training and evaluation performed on AffectNet database</a:t>
            </a:r>
            <a:r>
              <a:rPr lang="tr-TR" sz="3600" dirty="0"/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Official small version of dataset employed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All images collected by querying the web and manually annotated by professionals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Officially provided validation set used for testing purposes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500 examples randomly sampled from each category for validation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Channel-wise normalization and Random Augmentation is applied.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C088E-55E4-5EEA-DB25-B2C74EFD2083}"/>
              </a:ext>
            </a:extLst>
          </p:cNvPr>
          <p:cNvSpPr txBox="1"/>
          <p:nvPr/>
        </p:nvSpPr>
        <p:spPr>
          <a:xfrm>
            <a:off x="8752040" y="679324"/>
            <a:ext cx="839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dirty="0"/>
              <a:t>Data Pre-processing</a:t>
            </a:r>
            <a:endParaRPr lang="en-GB" sz="6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24C794-5B21-1E68-7205-E02C21EDE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455657"/>
              </p:ext>
            </p:extLst>
          </p:nvPr>
        </p:nvGraphicFramePr>
        <p:xfrm>
          <a:off x="13550704" y="2345061"/>
          <a:ext cx="9544406" cy="914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0615">
                  <a:extLst>
                    <a:ext uri="{9D8B030D-6E8A-4147-A177-3AD203B41FA5}">
                      <a16:colId xmlns:a16="http://schemas.microsoft.com/office/drawing/2014/main" val="1936647568"/>
                    </a:ext>
                  </a:extLst>
                </a:gridCol>
                <a:gridCol w="2430595">
                  <a:extLst>
                    <a:ext uri="{9D8B030D-6E8A-4147-A177-3AD203B41FA5}">
                      <a16:colId xmlns:a16="http://schemas.microsoft.com/office/drawing/2014/main" val="3163251973"/>
                    </a:ext>
                  </a:extLst>
                </a:gridCol>
                <a:gridCol w="2157839">
                  <a:extLst>
                    <a:ext uri="{9D8B030D-6E8A-4147-A177-3AD203B41FA5}">
                      <a16:colId xmlns:a16="http://schemas.microsoft.com/office/drawing/2014/main" val="3664988476"/>
                    </a:ext>
                  </a:extLst>
                </a:gridCol>
                <a:gridCol w="2485357">
                  <a:extLst>
                    <a:ext uri="{9D8B030D-6E8A-4147-A177-3AD203B41FA5}">
                      <a16:colId xmlns:a16="http://schemas.microsoft.com/office/drawing/2014/main" val="3371116002"/>
                    </a:ext>
                  </a:extLst>
                </a:gridCol>
              </a:tblGrid>
              <a:tr h="91474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 dirty="0">
                          <a:effectLst/>
                        </a:rPr>
                        <a:t>Labels</a:t>
                      </a:r>
                      <a:endParaRPr lang="en-GB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Training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Validation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 dirty="0">
                          <a:effectLst/>
                        </a:rPr>
                        <a:t>Test</a:t>
                      </a:r>
                      <a:endParaRPr lang="en-GB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7734207"/>
                  </a:ext>
                </a:extLst>
              </a:tr>
              <a:tr h="91474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 dirty="0">
                          <a:effectLst/>
                        </a:rPr>
                        <a:t>Number</a:t>
                      </a:r>
                      <a:endParaRPr lang="en-GB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69426"/>
                  </a:ext>
                </a:extLst>
              </a:tr>
              <a:tr h="914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Neutral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74374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6836139"/>
                  </a:ext>
                </a:extLst>
              </a:tr>
              <a:tr h="914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Happy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133915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562207"/>
                  </a:ext>
                </a:extLst>
              </a:tr>
              <a:tr h="914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Sad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24959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8078899"/>
                  </a:ext>
                </a:extLst>
              </a:tr>
              <a:tr h="914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Surprise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13590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8787089"/>
                  </a:ext>
                </a:extLst>
              </a:tr>
              <a:tr h="914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Fear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5878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 dirty="0">
                          <a:effectLst/>
                        </a:rPr>
                        <a:t>500</a:t>
                      </a:r>
                      <a:endParaRPr lang="en-GB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5945281"/>
                  </a:ext>
                </a:extLst>
              </a:tr>
              <a:tr h="914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Disgust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3303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5545394"/>
                  </a:ext>
                </a:extLst>
              </a:tr>
              <a:tr h="914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Anger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24382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8023665"/>
                  </a:ext>
                </a:extLst>
              </a:tr>
              <a:tr h="914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Contempt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3250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500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 dirty="0">
                          <a:effectLst/>
                        </a:rPr>
                        <a:t>499</a:t>
                      </a:r>
                      <a:endParaRPr lang="en-GB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5832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2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A2D5B-C57C-32BA-E9B6-5E95EF802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94A08D75-520A-C453-FC76-EA056C3A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22" y="209250"/>
            <a:ext cx="2584065" cy="173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5F57B-491A-87EB-9630-5F11E03E7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" y="5741138"/>
            <a:ext cx="24334862" cy="3955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117501-E53E-7B8B-E567-DDCDDB43D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" y="9937850"/>
            <a:ext cx="24253883" cy="375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27088E-C5EB-8B5C-F528-986DAD8B7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" y="1781514"/>
            <a:ext cx="24334862" cy="3955913"/>
          </a:xfrm>
          <a:prstGeom prst="rect">
            <a:avLst/>
          </a:prstGeom>
        </p:spPr>
      </p:pic>
      <p:sp>
        <p:nvSpPr>
          <p:cNvPr id="2" name="Metin kutusu 8">
            <a:extLst>
              <a:ext uri="{FF2B5EF4-FFF2-40B4-BE49-F238E27FC236}">
                <a16:creationId xmlns:a16="http://schemas.microsoft.com/office/drawing/2014/main" id="{819FED65-C35F-BC91-14FC-DA56FBF7660C}"/>
              </a:ext>
            </a:extLst>
          </p:cNvPr>
          <p:cNvSpPr txBox="1"/>
          <p:nvPr/>
        </p:nvSpPr>
        <p:spPr>
          <a:xfrm>
            <a:off x="9248400" y="617385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285672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5C5D9-D668-B774-DEC5-7B0401B36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3922D887-6BDF-36FA-6340-62A6E27A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3332A-BC28-9D19-AE39-A731030F3656}"/>
                  </a:ext>
                </a:extLst>
              </p:cNvPr>
              <p:cNvSpPr txBox="1"/>
              <p:nvPr/>
            </p:nvSpPr>
            <p:spPr>
              <a:xfrm>
                <a:off x="1282540" y="3904919"/>
                <a:ext cx="12106005" cy="4286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3600" dirty="0"/>
                  <a:t>Dataset has a huge imbalance between classes</a:t>
                </a:r>
                <a:r>
                  <a:rPr lang="tr-TR" sz="3600" dirty="0"/>
                  <a:t>.</a:t>
                </a: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3600" dirty="0"/>
                  <a:t>To address this problem oversampling is </a:t>
                </a:r>
                <a:r>
                  <a:rPr lang="tr-TR" sz="3600" dirty="0"/>
                  <a:t>applied. </a:t>
                </a: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tr-TR" sz="3600" dirty="0"/>
                  <a:t>𝑁_𝑐: Total number of examples in the dataset for category c</a:t>
                </a:r>
              </a:p>
              <a:p>
                <a:pPr lvl="3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tr-TR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tr-TR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tr-T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tr-TR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3332A-BC28-9D19-AE39-A731030F3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40" y="3904919"/>
                <a:ext cx="12106005" cy="4286879"/>
              </a:xfrm>
              <a:prstGeom prst="rect">
                <a:avLst/>
              </a:prstGeom>
              <a:blipFill>
                <a:blip r:embed="rId3"/>
                <a:stretch>
                  <a:fillRect l="-1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8AC381-893B-9204-9A03-277A2E041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945099"/>
              </p:ext>
            </p:extLst>
          </p:nvPr>
        </p:nvGraphicFramePr>
        <p:xfrm>
          <a:off x="16181294" y="2305508"/>
          <a:ext cx="4509248" cy="8305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4624">
                  <a:extLst>
                    <a:ext uri="{9D8B030D-6E8A-4147-A177-3AD203B41FA5}">
                      <a16:colId xmlns:a16="http://schemas.microsoft.com/office/drawing/2014/main" val="2885461942"/>
                    </a:ext>
                  </a:extLst>
                </a:gridCol>
                <a:gridCol w="2254624">
                  <a:extLst>
                    <a:ext uri="{9D8B030D-6E8A-4147-A177-3AD203B41FA5}">
                      <a16:colId xmlns:a16="http://schemas.microsoft.com/office/drawing/2014/main" val="1795972531"/>
                    </a:ext>
                  </a:extLst>
                </a:gridCol>
              </a:tblGrid>
              <a:tr h="92277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Class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Weight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3593900"/>
                  </a:ext>
                </a:extLst>
              </a:tr>
              <a:tr h="92277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Neutral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0.477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1797947"/>
                  </a:ext>
                </a:extLst>
              </a:tr>
              <a:tr h="92277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Happiness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0.265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0703831"/>
                  </a:ext>
                </a:extLst>
              </a:tr>
              <a:tr h="92277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Sadness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1.421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151404"/>
                  </a:ext>
                </a:extLst>
              </a:tr>
              <a:tr h="92277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Surprise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 dirty="0">
                          <a:effectLst/>
                        </a:rPr>
                        <a:t>2.609</a:t>
                      </a:r>
                      <a:endParaRPr lang="en-GB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4175997"/>
                  </a:ext>
                </a:extLst>
              </a:tr>
              <a:tr h="92277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Fear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6.032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7488908"/>
                  </a:ext>
                </a:extLst>
              </a:tr>
              <a:tr h="92277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Disgust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10.735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0459268"/>
                  </a:ext>
                </a:extLst>
              </a:tr>
              <a:tr h="92277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Anger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1.454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0121137"/>
                  </a:ext>
                </a:extLst>
              </a:tr>
              <a:tr h="92277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>
                          <a:effectLst/>
                        </a:rPr>
                        <a:t>Contempt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tr-TR" sz="3600" dirty="0">
                          <a:effectLst/>
                        </a:rPr>
                        <a:t>10.91</a:t>
                      </a:r>
                      <a:endParaRPr lang="en-GB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0655136"/>
                  </a:ext>
                </a:extLst>
              </a:tr>
            </a:tbl>
          </a:graphicData>
        </a:graphic>
      </p:graphicFrame>
      <p:sp>
        <p:nvSpPr>
          <p:cNvPr id="2" name="Metin kutusu 8">
            <a:extLst>
              <a:ext uri="{FF2B5EF4-FFF2-40B4-BE49-F238E27FC236}">
                <a16:creationId xmlns:a16="http://schemas.microsoft.com/office/drawing/2014/main" id="{4EC84A00-B405-F5BC-D840-81A9560CF8B1}"/>
              </a:ext>
            </a:extLst>
          </p:cNvPr>
          <p:cNvSpPr txBox="1"/>
          <p:nvPr/>
        </p:nvSpPr>
        <p:spPr>
          <a:xfrm>
            <a:off x="9248401" y="443671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12004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26161-5C10-3BC5-D9C7-74C749068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B45E64BE-047D-6F68-96F8-EA6CADB0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EB633-72C6-D2BB-E9AC-A59E0D54525F}"/>
              </a:ext>
            </a:extLst>
          </p:cNvPr>
          <p:cNvSpPr txBox="1"/>
          <p:nvPr/>
        </p:nvSpPr>
        <p:spPr>
          <a:xfrm>
            <a:off x="1282540" y="2744547"/>
            <a:ext cx="9951303" cy="748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Batch size: 32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Optimizer AdamW with β_1=0.9 and </a:t>
            </a:r>
            <a:r>
              <a:rPr lang="el-GR" sz="3600" dirty="0"/>
              <a:t>β</a:t>
            </a:r>
            <a:r>
              <a:rPr lang="tr-TR" sz="3600" dirty="0"/>
              <a:t>_2=0.999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Learning rate = 0.001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12 Model is trained using 6 variants for at least 10 epoch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First letter denotes the backbone network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The number represents the number of encoder layers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Models with a * trained without oversampling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6ACE3-809E-E06F-75B2-0FC2ACB78AD2}"/>
              </a:ext>
            </a:extLst>
          </p:cNvPr>
          <p:cNvSpPr txBox="1"/>
          <p:nvPr/>
        </p:nvSpPr>
        <p:spPr>
          <a:xfrm>
            <a:off x="895991" y="1150169"/>
            <a:ext cx="839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dirty="0"/>
              <a:t>Training Procedure</a:t>
            </a:r>
            <a:endParaRPr lang="en-GB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CEEBA-42DB-AA12-9FCB-1FA5E68E1C97}"/>
              </a:ext>
            </a:extLst>
          </p:cNvPr>
          <p:cNvSpPr txBox="1"/>
          <p:nvPr/>
        </p:nvSpPr>
        <p:spPr>
          <a:xfrm>
            <a:off x="12188825" y="1150168"/>
            <a:ext cx="839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dirty="0"/>
              <a:t>Results</a:t>
            </a:r>
            <a:endParaRPr lang="en-GB" sz="6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1984DA-6A2C-1520-4867-1A0991481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481920"/>
              </p:ext>
            </p:extLst>
          </p:nvPr>
        </p:nvGraphicFramePr>
        <p:xfrm>
          <a:off x="13143809" y="2744547"/>
          <a:ext cx="7781364" cy="9593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3788">
                  <a:extLst>
                    <a:ext uri="{9D8B030D-6E8A-4147-A177-3AD203B41FA5}">
                      <a16:colId xmlns:a16="http://schemas.microsoft.com/office/drawing/2014/main" val="2653835488"/>
                    </a:ext>
                  </a:extLst>
                </a:gridCol>
                <a:gridCol w="2593788">
                  <a:extLst>
                    <a:ext uri="{9D8B030D-6E8A-4147-A177-3AD203B41FA5}">
                      <a16:colId xmlns:a16="http://schemas.microsoft.com/office/drawing/2014/main" val="3351576893"/>
                    </a:ext>
                  </a:extLst>
                </a:gridCol>
                <a:gridCol w="2593788">
                  <a:extLst>
                    <a:ext uri="{9D8B030D-6E8A-4147-A177-3AD203B41FA5}">
                      <a16:colId xmlns:a16="http://schemas.microsoft.com/office/drawing/2014/main" val="708724549"/>
                    </a:ext>
                  </a:extLst>
                </a:gridCol>
              </a:tblGrid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Model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Performance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#Params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4087175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VCCT-1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 dirty="0">
                          <a:effectLst/>
                        </a:rPr>
                        <a:t>%53.49</a:t>
                      </a:r>
                      <a:endParaRPr lang="en-GB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11.26M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194600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VCCT-2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%53.41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 dirty="0">
                          <a:effectLst/>
                        </a:rPr>
                        <a:t>11.71M</a:t>
                      </a:r>
                      <a:endParaRPr lang="en-GB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4259253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*MCCT-1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 dirty="0">
                          <a:effectLst/>
                        </a:rPr>
                        <a:t>%48.19</a:t>
                      </a:r>
                      <a:endParaRPr lang="en-GB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3.00M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4198007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MCCT-1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%53.24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3.00M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0876921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*MCCT-2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%44.16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3.44M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4347006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MCCT-2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% 54.19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3.44M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6512516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*MCCT-3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%41.49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3.89M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8011637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MCCT-3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%51.21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3.89M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2629276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*MCCT-6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% 45.26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5.23M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7846798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MCCT-6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% 52.79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5.23M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8403279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*MCCT-7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% 40.79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5.67M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6781379"/>
                  </a:ext>
                </a:extLst>
              </a:tr>
              <a:tr h="58045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MCCT-7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>
                          <a:effectLst/>
                        </a:rPr>
                        <a:t>% 55.54</a:t>
                      </a:r>
                      <a:endParaRPr lang="en-GB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3600" dirty="0">
                          <a:effectLst/>
                        </a:rPr>
                        <a:t>5.67M</a:t>
                      </a:r>
                      <a:endParaRPr lang="en-GB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3787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1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55F7-6673-C426-8B3D-A61164B9C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39C595-4153-0978-D17C-043F75FCB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5081" y="7231205"/>
            <a:ext cx="11952568" cy="59762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6BD3B-CBB0-26CD-425E-7E97BC93FE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1EBB82-1CD4-F14A-ACEC-988A713D3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7481"/>
            <a:ext cx="12425082" cy="6212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CC9FB7-6694-4AB8-AEE7-A62923C7F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231205"/>
            <a:ext cx="12188824" cy="6094412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9E5BE6F6-E9E0-9AF0-96EB-CD7EDBB55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117" y="-2"/>
            <a:ext cx="2584065" cy="1739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9439D-1585-E871-2FCD-14D925FB5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570" y="1147481"/>
            <a:ext cx="12425078" cy="6212539"/>
          </a:xfrm>
          <a:prstGeom prst="rect">
            <a:avLst/>
          </a:prstGeom>
        </p:spPr>
      </p:pic>
      <p:sp>
        <p:nvSpPr>
          <p:cNvPr id="2" name="Metin kutusu 8">
            <a:extLst>
              <a:ext uri="{FF2B5EF4-FFF2-40B4-BE49-F238E27FC236}">
                <a16:creationId xmlns:a16="http://schemas.microsoft.com/office/drawing/2014/main" id="{5B5AA5D0-1688-4097-FA3C-A9B974A43B40}"/>
              </a:ext>
            </a:extLst>
          </p:cNvPr>
          <p:cNvSpPr txBox="1"/>
          <p:nvPr/>
        </p:nvSpPr>
        <p:spPr>
          <a:xfrm>
            <a:off x="9012145" y="224149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115652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F6B28-5993-6A94-05D1-9A1267ACA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BCD8CC-8F04-7B7A-BEE8-36B2E3131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156"/>
            <a:ext cx="12425082" cy="6212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06F193-4A1E-5BF0-3537-2A38AF17A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52445"/>
            <a:ext cx="12188824" cy="60944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9DCBF4-8B36-0758-D19F-D4FA8AF90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082" y="7252445"/>
            <a:ext cx="11952568" cy="59762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1CE01-FEC6-1356-25F8-286B6A879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72466-8664-95EF-B60E-B9296719D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572" y="1111158"/>
            <a:ext cx="12425078" cy="6212539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FD2987B0-6382-74E2-5DD9-C9C122595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05" y="0"/>
            <a:ext cx="2584065" cy="1739599"/>
          </a:xfrm>
          <a:prstGeom prst="rect">
            <a:avLst/>
          </a:prstGeom>
        </p:spPr>
      </p:pic>
      <p:sp>
        <p:nvSpPr>
          <p:cNvPr id="2" name="Metin kutusu 8">
            <a:extLst>
              <a:ext uri="{FF2B5EF4-FFF2-40B4-BE49-F238E27FC236}">
                <a16:creationId xmlns:a16="http://schemas.microsoft.com/office/drawing/2014/main" id="{44390703-DA6E-7EBD-D446-D74D440007C2}"/>
              </a:ext>
            </a:extLst>
          </p:cNvPr>
          <p:cNvSpPr txBox="1"/>
          <p:nvPr/>
        </p:nvSpPr>
        <p:spPr>
          <a:xfrm>
            <a:off x="9248401" y="187826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331825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1D94-1C18-DE9B-6F40-F624A395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7AE36-2C7E-6390-48F5-A226B0AB7C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DB1D73-8910-1F6A-ABB3-C11F5FD62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25082" cy="6212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C35B0-3A8A-427B-9C31-4A2A6F0BD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5082" y="6212539"/>
            <a:ext cx="11952568" cy="59762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62DA40-FE82-9264-D7B1-698764334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094410"/>
            <a:ext cx="12188824" cy="6094412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DB187179-E5F9-7712-3187-3194EC57E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C448D-CD62-9AE5-41A3-5E9FFB248D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52572" y="0"/>
            <a:ext cx="12425078" cy="6212539"/>
          </a:xfrm>
          <a:prstGeom prst="rect">
            <a:avLst/>
          </a:prstGeom>
        </p:spPr>
      </p:pic>
      <p:sp>
        <p:nvSpPr>
          <p:cNvPr id="2" name="Metin kutusu 8">
            <a:extLst>
              <a:ext uri="{FF2B5EF4-FFF2-40B4-BE49-F238E27FC236}">
                <a16:creationId xmlns:a16="http://schemas.microsoft.com/office/drawing/2014/main" id="{926A7317-6838-85F9-A2DE-D82520A85CB8}"/>
              </a:ext>
            </a:extLst>
          </p:cNvPr>
          <p:cNvSpPr txBox="1"/>
          <p:nvPr/>
        </p:nvSpPr>
        <p:spPr>
          <a:xfrm>
            <a:off x="9484658" y="-84270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414862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B8DBD-9C1A-A433-9DF3-BD2C7DC0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0893D-DCE0-1F50-E089-5CFD059F0C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6704F7-5321-2569-4CA6-600D7680A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25082" cy="6212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BA865A-4643-3497-4C66-4A8BDCB59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5082" y="6212539"/>
            <a:ext cx="11952568" cy="59762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FA273-2656-EC12-E9FB-766989174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094410"/>
            <a:ext cx="12188824" cy="6094412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F21EDC4F-7239-A31A-E5BF-1719858AA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EBE15-4C8A-76E8-130D-D5E4D8536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52572" y="0"/>
            <a:ext cx="12425078" cy="6212539"/>
          </a:xfrm>
          <a:prstGeom prst="rect">
            <a:avLst/>
          </a:prstGeom>
        </p:spPr>
      </p:pic>
      <p:sp>
        <p:nvSpPr>
          <p:cNvPr id="2" name="Metin kutusu 8">
            <a:extLst>
              <a:ext uri="{FF2B5EF4-FFF2-40B4-BE49-F238E27FC236}">
                <a16:creationId xmlns:a16="http://schemas.microsoft.com/office/drawing/2014/main" id="{124E2F4E-A6C1-76DE-41C2-109ACF9C3312}"/>
              </a:ext>
            </a:extLst>
          </p:cNvPr>
          <p:cNvSpPr txBox="1"/>
          <p:nvPr/>
        </p:nvSpPr>
        <p:spPr>
          <a:xfrm>
            <a:off x="9484658" y="-84270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17220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BDF4-DCB5-8952-B709-AD05E08B5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DFEEF-940C-12FF-C2F7-D11BEB3FCC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4C16BB-1183-9919-CA81-9D1F67734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25082" cy="6212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187D11-E6D6-A8E0-6CAC-7DF16A94D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5082" y="6212539"/>
            <a:ext cx="11952568" cy="59762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08B22F-2E35-79F4-6B7C-F10B9339D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094410"/>
            <a:ext cx="12188824" cy="6094412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16B11D37-441E-F0DF-3CA1-D22B051C0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D8F7C1-757D-84F7-03B4-54C6E957F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52572" y="0"/>
            <a:ext cx="12425078" cy="6212539"/>
          </a:xfrm>
          <a:prstGeom prst="rect">
            <a:avLst/>
          </a:prstGeom>
        </p:spPr>
      </p:pic>
      <p:sp>
        <p:nvSpPr>
          <p:cNvPr id="2" name="Metin kutusu 8">
            <a:extLst>
              <a:ext uri="{FF2B5EF4-FFF2-40B4-BE49-F238E27FC236}">
                <a16:creationId xmlns:a16="http://schemas.microsoft.com/office/drawing/2014/main" id="{2DD044DC-4F26-81E2-5F52-CC6BC5E17D30}"/>
              </a:ext>
            </a:extLst>
          </p:cNvPr>
          <p:cNvSpPr txBox="1"/>
          <p:nvPr/>
        </p:nvSpPr>
        <p:spPr>
          <a:xfrm>
            <a:off x="9484659" y="-89649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186079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55394" y="1447675"/>
            <a:ext cx="9236088" cy="914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Facial expression recognition (FER) is</a:t>
            </a:r>
            <a:r>
              <a:rPr lang="tr-TR" sz="3600" dirty="0"/>
              <a:t> </a:t>
            </a:r>
            <a:r>
              <a:rPr lang="en-GB" sz="3600" dirty="0"/>
              <a:t>categorizing human expressions from face images. 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FER has many practical applications in fields such as security, advertising, healthcare</a:t>
            </a:r>
            <a:r>
              <a:rPr lang="tr-TR" sz="3600" dirty="0"/>
              <a:t>, and entertainment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Recent advancements in deep learning have led to significant progress in FER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Current</a:t>
            </a:r>
            <a:r>
              <a:rPr lang="en-GB" sz="3600" dirty="0"/>
              <a:t> methods are often resource-intensive and may not be suitable for real-time or mobile applications</a:t>
            </a:r>
            <a:endParaRPr lang="tr-T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D41E119-192C-4406-9825-0859BD30B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AE147DD3-63B8-4F15-8D57-F26A37C4C344}"/>
              </a:ext>
            </a:extLst>
          </p:cNvPr>
          <p:cNvSpPr txBox="1"/>
          <p:nvPr/>
        </p:nvSpPr>
        <p:spPr>
          <a:xfrm>
            <a:off x="2078591" y="482568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Introduction</a:t>
            </a:r>
            <a:endParaRPr lang="en-GB" sz="5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B1E89-2CA9-A7EE-5BB0-FA241A46F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650" y="0"/>
            <a:ext cx="13716000" cy="1371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3BEC8-BD87-69C3-7E80-9724BA7136F1}"/>
              </a:ext>
            </a:extLst>
          </p:cNvPr>
          <p:cNvSpPr txBox="1"/>
          <p:nvPr/>
        </p:nvSpPr>
        <p:spPr>
          <a:xfrm>
            <a:off x="5019015" y="13069669"/>
            <a:ext cx="564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Image Source: Generated using Playground-v2 bot on Poe (https://poe.com/Playground-v2)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56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E0F46-D8C4-2DEC-85E9-9583722E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BF327-9F8F-7CA1-763D-92D894E0EC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6A7B1-B10D-B149-D852-DCF6E4FDA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25082" cy="6212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A726E-6029-DF34-F29E-13F6F485C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5082" y="6212539"/>
            <a:ext cx="11952568" cy="59762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822F5F-C6B9-53C9-73E5-5644163AC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094410"/>
            <a:ext cx="12188824" cy="6094412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16A444B5-6F4D-2450-829D-A4B48C730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CF033-5FC9-8C4D-7419-622B62043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52572" y="0"/>
            <a:ext cx="12425078" cy="6212539"/>
          </a:xfrm>
          <a:prstGeom prst="rect">
            <a:avLst/>
          </a:prstGeom>
        </p:spPr>
      </p:pic>
      <p:sp>
        <p:nvSpPr>
          <p:cNvPr id="2" name="Metin kutusu 8">
            <a:extLst>
              <a:ext uri="{FF2B5EF4-FFF2-40B4-BE49-F238E27FC236}">
                <a16:creationId xmlns:a16="http://schemas.microsoft.com/office/drawing/2014/main" id="{BC2FB35A-064D-C53F-CFB0-89D46D917F19}"/>
              </a:ext>
            </a:extLst>
          </p:cNvPr>
          <p:cNvSpPr txBox="1"/>
          <p:nvPr/>
        </p:nvSpPr>
        <p:spPr>
          <a:xfrm>
            <a:off x="9484658" y="-107578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274753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9" name="Resim 28">
            <a:extLst>
              <a:ext uri="{FF2B5EF4-FFF2-40B4-BE49-F238E27FC236}">
                <a16:creationId xmlns:a16="http://schemas.microsoft.com/office/drawing/2014/main" id="{A754D0B9-5C6D-4033-9070-BA7AD380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F6F5C5-D512-4B1A-2F46-CECB0919A6BB}"/>
              </a:ext>
            </a:extLst>
          </p:cNvPr>
          <p:cNvSpPr txBox="1"/>
          <p:nvPr/>
        </p:nvSpPr>
        <p:spPr>
          <a:xfrm>
            <a:off x="2330824" y="10022042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MCCT-1 (OS)</a:t>
            </a:r>
            <a:endParaRPr lang="en-GB" sz="36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0D8C72-F4BF-86FA-549D-C7A99A6543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22162"/>
            <a:ext cx="13217610" cy="86240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83239B4-F40F-F4F3-E6BD-13B9B1B534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/>
          <a:stretch/>
        </p:blipFill>
        <p:spPr>
          <a:xfrm>
            <a:off x="11654118" y="1022163"/>
            <a:ext cx="12723532" cy="862404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4CF18F-9872-D761-C4BD-7A4ECF0AB405}"/>
              </a:ext>
            </a:extLst>
          </p:cNvPr>
          <p:cNvSpPr txBox="1"/>
          <p:nvPr/>
        </p:nvSpPr>
        <p:spPr>
          <a:xfrm>
            <a:off x="17216715" y="10022042"/>
            <a:ext cx="3827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VCCT-1 (OS)</a:t>
            </a:r>
            <a:endParaRPr lang="en-GB" sz="3600" dirty="0"/>
          </a:p>
        </p:txBody>
      </p:sp>
      <p:sp>
        <p:nvSpPr>
          <p:cNvPr id="2" name="Metin kutusu 8">
            <a:extLst>
              <a:ext uri="{FF2B5EF4-FFF2-40B4-BE49-F238E27FC236}">
                <a16:creationId xmlns:a16="http://schemas.microsoft.com/office/drawing/2014/main" id="{DB9BEF14-8974-7ECD-1EB9-81C72E5A8471}"/>
              </a:ext>
            </a:extLst>
          </p:cNvPr>
          <p:cNvSpPr txBox="1"/>
          <p:nvPr/>
        </p:nvSpPr>
        <p:spPr>
          <a:xfrm>
            <a:off x="-609600" y="98830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7295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D4C9-0D50-637F-ECBB-BDA8C1104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318D2-2E1D-BAF3-E2B9-FE1DDEA3CD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9" name="Resim 28">
            <a:extLst>
              <a:ext uri="{FF2B5EF4-FFF2-40B4-BE49-F238E27FC236}">
                <a16:creationId xmlns:a16="http://schemas.microsoft.com/office/drawing/2014/main" id="{85555DB5-3DFD-5A52-2F40-55812FCA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5E9DA5-8AFB-6540-7072-350FB9307223}"/>
              </a:ext>
            </a:extLst>
          </p:cNvPr>
          <p:cNvSpPr txBox="1"/>
          <p:nvPr/>
        </p:nvSpPr>
        <p:spPr>
          <a:xfrm>
            <a:off x="2330824" y="10022042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MCCT-1 (OS)</a:t>
            </a:r>
            <a:endParaRPr lang="en-GB" sz="36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1FF29BB-CEC0-CCBF-89C2-CF0A23B27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22162"/>
            <a:ext cx="13217610" cy="86240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41B07E0-EEDC-CABD-3D30-EBCECEEFBA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/>
          <a:stretch/>
        </p:blipFill>
        <p:spPr>
          <a:xfrm>
            <a:off x="11654118" y="1022163"/>
            <a:ext cx="12723532" cy="862404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53556FE-0081-0A50-554F-8021691EF1E5}"/>
              </a:ext>
            </a:extLst>
          </p:cNvPr>
          <p:cNvSpPr txBox="1"/>
          <p:nvPr/>
        </p:nvSpPr>
        <p:spPr>
          <a:xfrm>
            <a:off x="17216715" y="10022042"/>
            <a:ext cx="3827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MCCT-1</a:t>
            </a:r>
            <a:endParaRPr lang="en-GB" sz="3600" dirty="0"/>
          </a:p>
        </p:txBody>
      </p:sp>
      <p:sp>
        <p:nvSpPr>
          <p:cNvPr id="2" name="Metin kutusu 8">
            <a:extLst>
              <a:ext uri="{FF2B5EF4-FFF2-40B4-BE49-F238E27FC236}">
                <a16:creationId xmlns:a16="http://schemas.microsoft.com/office/drawing/2014/main" id="{C3E223F2-CC7A-AA46-D401-ADAEBC6722C8}"/>
              </a:ext>
            </a:extLst>
          </p:cNvPr>
          <p:cNvSpPr txBox="1"/>
          <p:nvPr/>
        </p:nvSpPr>
        <p:spPr>
          <a:xfrm>
            <a:off x="-609600" y="98830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379524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129C1-39E7-447D-6DCE-7CE7508E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5050E-81D6-6DCD-10BA-D60FB36D8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9" name="Resim 28">
            <a:extLst>
              <a:ext uri="{FF2B5EF4-FFF2-40B4-BE49-F238E27FC236}">
                <a16:creationId xmlns:a16="http://schemas.microsoft.com/office/drawing/2014/main" id="{0647AE8C-4E7A-916A-785B-3A88139D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898C1C-4E70-B092-6165-E0F8B0D54CCB}"/>
              </a:ext>
            </a:extLst>
          </p:cNvPr>
          <p:cNvSpPr txBox="1"/>
          <p:nvPr/>
        </p:nvSpPr>
        <p:spPr>
          <a:xfrm>
            <a:off x="2330824" y="10022042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MCCT-1 (OS)</a:t>
            </a:r>
            <a:endParaRPr lang="en-GB" sz="36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DB9374A-8058-E54A-4948-0D7AB2325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22162"/>
            <a:ext cx="13217610" cy="86240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575B28-B1BD-CBF8-85A5-B43745D2D0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/>
          <a:stretch/>
        </p:blipFill>
        <p:spPr>
          <a:xfrm>
            <a:off x="11654118" y="1022163"/>
            <a:ext cx="12723532" cy="862404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F578841-5C6F-3641-B979-AD297D829FC3}"/>
              </a:ext>
            </a:extLst>
          </p:cNvPr>
          <p:cNvSpPr txBox="1"/>
          <p:nvPr/>
        </p:nvSpPr>
        <p:spPr>
          <a:xfrm>
            <a:off x="17216715" y="10022042"/>
            <a:ext cx="3827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MCCT-2 (OS)</a:t>
            </a:r>
            <a:endParaRPr lang="en-GB" sz="3600" dirty="0"/>
          </a:p>
        </p:txBody>
      </p:sp>
      <p:sp>
        <p:nvSpPr>
          <p:cNvPr id="2" name="Metin kutusu 8">
            <a:extLst>
              <a:ext uri="{FF2B5EF4-FFF2-40B4-BE49-F238E27FC236}">
                <a16:creationId xmlns:a16="http://schemas.microsoft.com/office/drawing/2014/main" id="{8ADEF91D-35CB-1310-025D-27D103C67EA4}"/>
              </a:ext>
            </a:extLst>
          </p:cNvPr>
          <p:cNvSpPr txBox="1"/>
          <p:nvPr/>
        </p:nvSpPr>
        <p:spPr>
          <a:xfrm>
            <a:off x="-609600" y="98830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171227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D271-E62B-6347-0E44-78E0B4B05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5D8BF-EE56-6155-9D5E-9815BB0B55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9" name="Resim 28">
            <a:extLst>
              <a:ext uri="{FF2B5EF4-FFF2-40B4-BE49-F238E27FC236}">
                <a16:creationId xmlns:a16="http://schemas.microsoft.com/office/drawing/2014/main" id="{BC6A5851-D43A-10C1-514B-11C01785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B6F07C6-D06F-7105-4CA8-AE03782F7CC6}"/>
              </a:ext>
            </a:extLst>
          </p:cNvPr>
          <p:cNvSpPr txBox="1"/>
          <p:nvPr/>
        </p:nvSpPr>
        <p:spPr>
          <a:xfrm>
            <a:off x="2330824" y="10022042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VCCT-1 (OS)</a:t>
            </a:r>
            <a:endParaRPr lang="en-GB" sz="36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0268900-3B48-9DDD-BB9C-C38BEAF28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22162"/>
            <a:ext cx="13217610" cy="862404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DCEB1B-231C-DBDC-F4DE-7048A4EEB8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/>
          <a:stretch/>
        </p:blipFill>
        <p:spPr>
          <a:xfrm>
            <a:off x="11654118" y="1022163"/>
            <a:ext cx="12723532" cy="862404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D60606-531A-006C-A51A-C1AAE2A62308}"/>
              </a:ext>
            </a:extLst>
          </p:cNvPr>
          <p:cNvSpPr txBox="1"/>
          <p:nvPr/>
        </p:nvSpPr>
        <p:spPr>
          <a:xfrm>
            <a:off x="17216715" y="10022042"/>
            <a:ext cx="3827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VCCT-2 (OS)</a:t>
            </a:r>
            <a:endParaRPr lang="en-GB" sz="3600" dirty="0"/>
          </a:p>
        </p:txBody>
      </p:sp>
      <p:sp>
        <p:nvSpPr>
          <p:cNvPr id="2" name="Metin kutusu 8">
            <a:extLst>
              <a:ext uri="{FF2B5EF4-FFF2-40B4-BE49-F238E27FC236}">
                <a16:creationId xmlns:a16="http://schemas.microsoft.com/office/drawing/2014/main" id="{A16A8D3A-ACBE-9305-5B18-CB3B1701F948}"/>
              </a:ext>
            </a:extLst>
          </p:cNvPr>
          <p:cNvSpPr txBox="1"/>
          <p:nvPr/>
        </p:nvSpPr>
        <p:spPr>
          <a:xfrm>
            <a:off x="-609600" y="98830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272552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685B6-4B37-2AEB-54CE-F46058AA0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902F8-9672-DD19-0992-6B0A40F506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9" name="Resim 28">
            <a:extLst>
              <a:ext uri="{FF2B5EF4-FFF2-40B4-BE49-F238E27FC236}">
                <a16:creationId xmlns:a16="http://schemas.microsoft.com/office/drawing/2014/main" id="{E2D0463C-38F2-C64F-FA31-28664308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F4263B-D86B-8793-F2D2-D88075C03EB2}"/>
              </a:ext>
            </a:extLst>
          </p:cNvPr>
          <p:cNvSpPr txBox="1"/>
          <p:nvPr/>
        </p:nvSpPr>
        <p:spPr>
          <a:xfrm>
            <a:off x="2330824" y="10022042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MCCT-1 (OS)</a:t>
            </a:r>
            <a:endParaRPr lang="en-GB" sz="36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D0B6186-5ECD-67D9-D08A-D6CEAABD72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22162"/>
            <a:ext cx="13217610" cy="86240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36EA0D-23BE-5361-BEBE-C94DCC87FB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/>
          <a:stretch/>
        </p:blipFill>
        <p:spPr>
          <a:xfrm>
            <a:off x="11654118" y="1022163"/>
            <a:ext cx="12723532" cy="862404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5B90DB4-6284-11EF-3F0E-720D0D4E5352}"/>
              </a:ext>
            </a:extLst>
          </p:cNvPr>
          <p:cNvSpPr txBox="1"/>
          <p:nvPr/>
        </p:nvSpPr>
        <p:spPr>
          <a:xfrm>
            <a:off x="17216715" y="10022042"/>
            <a:ext cx="3827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MCCT-7 (OS)</a:t>
            </a:r>
            <a:endParaRPr lang="en-GB" sz="3600" dirty="0"/>
          </a:p>
        </p:txBody>
      </p:sp>
      <p:sp>
        <p:nvSpPr>
          <p:cNvPr id="2" name="Metin kutusu 8">
            <a:extLst>
              <a:ext uri="{FF2B5EF4-FFF2-40B4-BE49-F238E27FC236}">
                <a16:creationId xmlns:a16="http://schemas.microsoft.com/office/drawing/2014/main" id="{18E4A96D-8AC0-ABFE-DF38-A5E62566CBAF}"/>
              </a:ext>
            </a:extLst>
          </p:cNvPr>
          <p:cNvSpPr txBox="1"/>
          <p:nvPr/>
        </p:nvSpPr>
        <p:spPr>
          <a:xfrm>
            <a:off x="-1080126" y="98831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341621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2DCEF-1F9A-B98E-84C9-19B2427AF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CC576-92A5-4CD2-B448-32BA94927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9" name="Resim 28">
            <a:extLst>
              <a:ext uri="{FF2B5EF4-FFF2-40B4-BE49-F238E27FC236}">
                <a16:creationId xmlns:a16="http://schemas.microsoft.com/office/drawing/2014/main" id="{D4B8C716-19E3-5BA2-E044-6CE535D23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639A68-BAB7-40F9-180A-AED035006696}"/>
              </a:ext>
            </a:extLst>
          </p:cNvPr>
          <p:cNvSpPr txBox="1"/>
          <p:nvPr/>
        </p:nvSpPr>
        <p:spPr>
          <a:xfrm>
            <a:off x="710613" y="9358653"/>
            <a:ext cx="579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Image Source: 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S. Zhang, Y. Zhang, Y. Zhang, Y. Wang and Z. Song, "A Dual-Direction Attention Mixed Feature Network for Facial Expression Recognition," </a:t>
            </a:r>
            <a:r>
              <a:rPr lang="en-GB" sz="2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Electronics, 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vol. 12, no. 17, p. 3595, 2023. 	</a:t>
            </a:r>
          </a:p>
          <a:p>
            <a:pPr algn="ctr"/>
            <a:endParaRPr lang="en-GB" sz="24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CBA885F-8631-A6A5-1208-F3C45722D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87"/>
          <a:stretch/>
        </p:blipFill>
        <p:spPr>
          <a:xfrm>
            <a:off x="16190259" y="7701167"/>
            <a:ext cx="8187391" cy="60148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9DA4F58-C82C-A71C-173F-A68AC9AA7701}"/>
              </a:ext>
            </a:extLst>
          </p:cNvPr>
          <p:cNvSpPr txBox="1"/>
          <p:nvPr/>
        </p:nvSpPr>
        <p:spPr>
          <a:xfrm>
            <a:off x="12299452" y="12337689"/>
            <a:ext cx="3827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MCCT-7 (OS)</a:t>
            </a:r>
            <a:endParaRPr lang="en-GB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C97E-304A-9450-164C-A0922D928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57486"/>
            <a:ext cx="8575058" cy="7701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A0E43-C0CF-1175-BB58-3A272BD71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7141" y="88261"/>
            <a:ext cx="8378373" cy="7612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53D16C-1EC0-EF44-536A-2AA560B0EE6A}"/>
              </a:ext>
            </a:extLst>
          </p:cNvPr>
          <p:cNvSpPr txBox="1"/>
          <p:nvPr/>
        </p:nvSpPr>
        <p:spPr>
          <a:xfrm>
            <a:off x="19223631" y="789776"/>
            <a:ext cx="38279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Image Source: 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J. Mao, R. Xu, X. Yin, Y. Chang, B.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Nie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and A. Huang, "POSTER V2: A simpler and stronger facial expression recognition network," </a:t>
            </a:r>
            <a:r>
              <a:rPr lang="en-GB" sz="24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arXiv</a:t>
            </a:r>
            <a:r>
              <a:rPr lang="en-GB" sz="2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preprint arXiv:2301.12149, 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2023. 	</a:t>
            </a:r>
          </a:p>
        </p:txBody>
      </p:sp>
      <p:sp>
        <p:nvSpPr>
          <p:cNvPr id="2" name="Metin kutusu 8">
            <a:extLst>
              <a:ext uri="{FF2B5EF4-FFF2-40B4-BE49-F238E27FC236}">
                <a16:creationId xmlns:a16="http://schemas.microsoft.com/office/drawing/2014/main" id="{D057D7AA-CEE1-83EC-AAB4-A989F0AF1E4D}"/>
              </a:ext>
            </a:extLst>
          </p:cNvPr>
          <p:cNvSpPr txBox="1"/>
          <p:nvPr/>
        </p:nvSpPr>
        <p:spPr>
          <a:xfrm>
            <a:off x="-365852" y="328111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159196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2FC5C-E77F-4011-B6E5-69A76312A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2D4CB6D3-E244-507A-D0A0-B5BAB6E7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C7DF6-85C9-AAF2-3CBC-FC4584936EF5}"/>
              </a:ext>
            </a:extLst>
          </p:cNvPr>
          <p:cNvSpPr txBox="1"/>
          <p:nvPr/>
        </p:nvSpPr>
        <p:spPr>
          <a:xfrm>
            <a:off x="985638" y="1936565"/>
            <a:ext cx="9951303" cy="997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Best performing variant MCCT-7 achieved %55.54 on officially provided AffectNet validation set on 8 classes.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Performing closer to or better than current best performing models in some categories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Oversampling proved to enhance performance in all variants experimented with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MCCT-1 showed better performance on 20 epochs compared to 10 epochs, even though it was overfitting</a:t>
            </a:r>
            <a:r>
              <a:rPr lang="tr-TR" sz="3600" dirty="0"/>
              <a:t>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This suggests that MCCT-7 could also benefit from increased training epochs.</a:t>
            </a:r>
            <a:endParaRPr lang="tr-T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C600A-A27D-1AA5-FAEB-9CD17B8597D3}"/>
              </a:ext>
            </a:extLst>
          </p:cNvPr>
          <p:cNvSpPr txBox="1"/>
          <p:nvPr/>
        </p:nvSpPr>
        <p:spPr>
          <a:xfrm>
            <a:off x="985638" y="644078"/>
            <a:ext cx="839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dirty="0"/>
              <a:t>Conclusion</a:t>
            </a:r>
            <a:endParaRPr lang="en-GB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3B5EC-CC80-8C15-F84A-30AF31AAC7D7}"/>
              </a:ext>
            </a:extLst>
          </p:cNvPr>
          <p:cNvSpPr txBox="1"/>
          <p:nvPr/>
        </p:nvSpPr>
        <p:spPr>
          <a:xfrm>
            <a:off x="12188825" y="644078"/>
            <a:ext cx="839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dirty="0"/>
              <a:t>Future Work</a:t>
            </a:r>
            <a:endParaRPr lang="en-GB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92E55-5461-C2CB-2898-A568DB944C8D}"/>
              </a:ext>
            </a:extLst>
          </p:cNvPr>
          <p:cNvSpPr txBox="1"/>
          <p:nvPr/>
        </p:nvSpPr>
        <p:spPr>
          <a:xfrm>
            <a:off x="12188825" y="1936565"/>
            <a:ext cx="10906285" cy="665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Explore use of different backbone networks to improve efficiency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Explore use of different optimizers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Conduct more rigorous search for hyperparameters of random augmentation or explore different data augmentation techniques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Switch optimizer from AdamW to Stochastic Gradient Descent (SGD) to improve generalization ability</a:t>
            </a:r>
          </a:p>
        </p:txBody>
      </p:sp>
    </p:spTree>
    <p:extLst>
      <p:ext uri="{BB962C8B-B14F-4D97-AF65-F5344CB8AC3E}">
        <p14:creationId xmlns:p14="http://schemas.microsoft.com/office/powerpoint/2010/main" val="60820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5596295" y="7962609"/>
            <a:ext cx="13185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+mj-lt"/>
              </a:rPr>
              <a:t>Thank You For Listening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BB3F2D9-881D-43DF-BDCF-299BC812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F2B64E3-CFB6-4A1E-9C7B-65288A70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69" y="1971821"/>
            <a:ext cx="7258111" cy="48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6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C27C4-313A-9CC2-310E-4C295307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AD2E6A11-23E4-69CE-52D4-E0E21C7B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6F12C2-125A-2C65-DEA3-C7A61C9B4A30}"/>
              </a:ext>
            </a:extLst>
          </p:cNvPr>
          <p:cNvSpPr txBox="1"/>
          <p:nvPr/>
        </p:nvSpPr>
        <p:spPr>
          <a:xfrm>
            <a:off x="322251" y="1037784"/>
            <a:ext cx="12837937" cy="1164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b="1" dirty="0"/>
              <a:t>Human-computer interaction</a:t>
            </a:r>
            <a:r>
              <a:rPr lang="en-GB" sz="3600" dirty="0"/>
              <a:t>: used to improve the naturalness and effectiveness of interactions between humans and computers</a:t>
            </a:r>
            <a:endParaRPr lang="tr-TR" sz="3600" dirty="0"/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b="1" dirty="0"/>
              <a:t>Healthcare</a:t>
            </a:r>
            <a:r>
              <a:rPr lang="en-GB" sz="3600" dirty="0"/>
              <a:t>: used to monitor patient progress and detect emotional states in mental health treatment</a:t>
            </a:r>
            <a:endParaRPr lang="tr-TR" sz="3600" dirty="0"/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b="1" dirty="0"/>
              <a:t>Entertainment</a:t>
            </a:r>
            <a:r>
              <a:rPr lang="en-GB" sz="3600" dirty="0"/>
              <a:t>: used to create more engaging and personalized experiences.</a:t>
            </a:r>
            <a:endParaRPr lang="tr-TR" sz="3600" dirty="0"/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b="1" dirty="0"/>
              <a:t>Retail</a:t>
            </a:r>
            <a:r>
              <a:rPr lang="en-GB" sz="3600" dirty="0"/>
              <a:t>: used to </a:t>
            </a:r>
            <a:r>
              <a:rPr lang="tr-TR" sz="3600" dirty="0"/>
              <a:t>anal</a:t>
            </a:r>
            <a:r>
              <a:rPr lang="en-GB" sz="3600" dirty="0"/>
              <a:t>y</a:t>
            </a:r>
            <a:r>
              <a:rPr lang="tr-TR" sz="3600" dirty="0"/>
              <a:t>s</a:t>
            </a:r>
            <a:r>
              <a:rPr lang="en-GB" sz="3600" dirty="0"/>
              <a:t>e customer satisfaction and improve customer service.</a:t>
            </a:r>
            <a:endParaRPr lang="tr-TR" sz="3600" dirty="0"/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b="1" dirty="0"/>
              <a:t>Advertising</a:t>
            </a:r>
            <a:r>
              <a:rPr lang="en-GB" sz="3600" dirty="0"/>
              <a:t>: used to gauge customer engagement and measure the effectiveness of advertising campaigns</a:t>
            </a:r>
            <a:endParaRPr lang="tr-TR" sz="3600" dirty="0"/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b="1" dirty="0"/>
              <a:t>Education</a:t>
            </a:r>
            <a:r>
              <a:rPr lang="en-GB" sz="3600" dirty="0"/>
              <a:t>: used to assess student engagement and performance in online learning environments.</a:t>
            </a:r>
            <a:endParaRPr lang="tr-TR" sz="3600" dirty="0"/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86BE94-5FAD-3B92-235F-34582F9B0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891"/>
          <a:stretch/>
        </p:blipFill>
        <p:spPr>
          <a:xfrm>
            <a:off x="13299263" y="7135906"/>
            <a:ext cx="11078387" cy="6580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4BFAD2-548F-0BA1-410D-D43DE0BE8683}"/>
              </a:ext>
            </a:extLst>
          </p:cNvPr>
          <p:cNvSpPr txBox="1"/>
          <p:nvPr/>
        </p:nvSpPr>
        <p:spPr>
          <a:xfrm>
            <a:off x="20481097" y="6858000"/>
            <a:ext cx="3896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4" tooltip="https://policyoptions.irpp.org/fr/magazines/november-2020/facial-recognition-is-transforming-our-borders-and-we-are-not-prepared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5" tooltip="https://creativecommons.org/licenses/by-nd/3.0/"/>
              </a:rPr>
              <a:t>CC BY-ND</a:t>
            </a:r>
            <a:endParaRPr lang="en-GB" sz="1200" dirty="0"/>
          </a:p>
        </p:txBody>
      </p:sp>
      <p:sp>
        <p:nvSpPr>
          <p:cNvPr id="2" name="Metin kutusu 8">
            <a:extLst>
              <a:ext uri="{FF2B5EF4-FFF2-40B4-BE49-F238E27FC236}">
                <a16:creationId xmlns:a16="http://schemas.microsoft.com/office/drawing/2014/main" id="{B5948FDF-ABE1-3F26-71A1-DE9CDAF854B5}"/>
              </a:ext>
            </a:extLst>
          </p:cNvPr>
          <p:cNvSpPr txBox="1"/>
          <p:nvPr/>
        </p:nvSpPr>
        <p:spPr>
          <a:xfrm>
            <a:off x="10219764" y="114454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333729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87F72-D4EB-D852-B43A-3560B42F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FDD54C70-8CCD-D5AF-8F60-F17D04C7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83CAC-D0D7-18A7-2218-F832F4ACEC8F}"/>
              </a:ext>
            </a:extLst>
          </p:cNvPr>
          <p:cNvSpPr txBox="1"/>
          <p:nvPr/>
        </p:nvSpPr>
        <p:spPr>
          <a:xfrm>
            <a:off x="1552494" y="1565874"/>
            <a:ext cx="21738826" cy="41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This project tries to find a lightweight and efficient method to achieve high performance for the FER task. </a:t>
            </a:r>
            <a:endParaRPr lang="tr-TR" sz="3600" dirty="0"/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Proposed models combines CNNs and transformers for efficient facial expression recognition (FER)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Achieves 55.54% accuracy on 8 classes with lightweight 5.67M parameters on AffectNet database</a:t>
            </a:r>
            <a:endParaRPr lang="en-GB" sz="2300" dirty="0">
              <a:solidFill>
                <a:schemeClr val="bg2">
                  <a:lumMod val="65000"/>
                </a:schemeClr>
              </a:solidFill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3600" dirty="0"/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51C84-7DC7-C4D9-E703-E3B2B9CDF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07" y="5318872"/>
            <a:ext cx="23622000" cy="4476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4567ED-E71E-6341-F60C-42FC76F676DE}"/>
              </a:ext>
            </a:extLst>
          </p:cNvPr>
          <p:cNvSpPr txBox="1"/>
          <p:nvPr/>
        </p:nvSpPr>
        <p:spPr>
          <a:xfrm>
            <a:off x="4984377" y="9187944"/>
            <a:ext cx="1882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Backbone</a:t>
            </a:r>
            <a:endParaRPr lang="en-GB" sz="3200" b="1" dirty="0"/>
          </a:p>
        </p:txBody>
      </p:sp>
      <p:sp>
        <p:nvSpPr>
          <p:cNvPr id="2" name="Metin kutusu 8">
            <a:extLst>
              <a:ext uri="{FF2B5EF4-FFF2-40B4-BE49-F238E27FC236}">
                <a16:creationId xmlns:a16="http://schemas.microsoft.com/office/drawing/2014/main" id="{B6FCD7B5-C07F-AF2F-7195-9013D7E99EB9}"/>
              </a:ext>
            </a:extLst>
          </p:cNvPr>
          <p:cNvSpPr txBox="1"/>
          <p:nvPr/>
        </p:nvSpPr>
        <p:spPr>
          <a:xfrm>
            <a:off x="9248401" y="192659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297898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EDA94-C801-EF7A-37F6-2C5181ABD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1B9F790B-0329-29BE-2047-100A4FE2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EE5CF1-833B-6EAA-51DD-C742F450039B}"/>
              </a:ext>
            </a:extLst>
          </p:cNvPr>
          <p:cNvSpPr txBox="1"/>
          <p:nvPr/>
        </p:nvSpPr>
        <p:spPr>
          <a:xfrm>
            <a:off x="250533" y="2319575"/>
            <a:ext cx="11457371" cy="102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4400" b="1" u="sng" dirty="0"/>
              <a:t>Dimensional Model: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The emotions are </a:t>
            </a:r>
            <a:r>
              <a:rPr lang="tr-TR" sz="3600" dirty="0"/>
              <a:t>defined in </a:t>
            </a:r>
            <a:r>
              <a:rPr lang="en-GB" sz="3600" dirty="0"/>
              <a:t>a multidimensional continuous space.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Two dimensional models use </a:t>
            </a:r>
            <a:r>
              <a:rPr lang="tr-TR" sz="3600" b="1" dirty="0"/>
              <a:t>valence</a:t>
            </a:r>
            <a:r>
              <a:rPr lang="tr-TR" sz="3600" dirty="0"/>
              <a:t> and </a:t>
            </a:r>
            <a:r>
              <a:rPr lang="tr-TR" sz="3600" b="1" dirty="0"/>
              <a:t>arousal</a:t>
            </a:r>
            <a:r>
              <a:rPr lang="tr-TR" sz="3600" dirty="0"/>
              <a:t> as dimensions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Three dimensional models add also </a:t>
            </a:r>
            <a:r>
              <a:rPr lang="tr-TR" sz="3600" b="1" dirty="0"/>
              <a:t>dominance</a:t>
            </a:r>
            <a:r>
              <a:rPr lang="tr-TR" sz="3600" dirty="0"/>
              <a:t> to the </a:t>
            </a:r>
            <a:r>
              <a:rPr lang="tr-TR" sz="3600" b="1" dirty="0"/>
              <a:t>valence</a:t>
            </a:r>
            <a:r>
              <a:rPr lang="tr-TR" sz="3600" dirty="0"/>
              <a:t> and </a:t>
            </a:r>
            <a:r>
              <a:rPr lang="tr-TR" sz="3600" b="1" dirty="0"/>
              <a:t>arousal</a:t>
            </a:r>
            <a:r>
              <a:rPr lang="tr-TR" sz="3600" dirty="0"/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Valence </a:t>
            </a:r>
            <a:r>
              <a:rPr lang="en-GB" sz="3600" dirty="0"/>
              <a:t>signifies the intensity of the pleasantness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Arousal indicates the level of physiological activity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Dominance is </a:t>
            </a:r>
            <a:r>
              <a:rPr lang="en-GB" sz="3600" dirty="0"/>
              <a:t>recognized as attention</a:t>
            </a:r>
            <a:r>
              <a:rPr lang="tr-TR" sz="3600" dirty="0"/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Exp. Circumplex Model, PAD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86A9A-C18B-2BE4-0580-CAA8A2ED3B4B}"/>
              </a:ext>
            </a:extLst>
          </p:cNvPr>
          <p:cNvSpPr txBox="1"/>
          <p:nvPr/>
        </p:nvSpPr>
        <p:spPr>
          <a:xfrm>
            <a:off x="7512421" y="633157"/>
            <a:ext cx="839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dirty="0"/>
              <a:t>Emotion Modeling</a:t>
            </a:r>
            <a:endParaRPr lang="en-GB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E41F7-3D04-C34B-11B5-9745C3EB3B6D}"/>
              </a:ext>
            </a:extLst>
          </p:cNvPr>
          <p:cNvSpPr txBox="1"/>
          <p:nvPr/>
        </p:nvSpPr>
        <p:spPr>
          <a:xfrm>
            <a:off x="12425082" y="2319575"/>
            <a:ext cx="11137606" cy="933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4400" b="1" u="sng" dirty="0"/>
              <a:t>Categorical Model: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The emotions are </a:t>
            </a:r>
            <a:r>
              <a:rPr lang="tr-TR" sz="3600" dirty="0"/>
              <a:t>defined as distinct classes</a:t>
            </a:r>
            <a:r>
              <a:rPr lang="en-GB" sz="3600" dirty="0"/>
              <a:t>.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Basic set of emotions or more complex set tailored to problem domain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Basic emotions can be combined to create more complex emotions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Widespread use for annotations of emotions in datasets.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Exp. Ekman’s 6 basic emotions, Plutchik’s emotional wheel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82578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F1145-E849-B69F-B15A-09C6B66C0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47D7FCDD-9144-8CF1-DA03-BAF767C5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52D88-DBE6-F777-0956-D814AD0D6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99314" y="7328761"/>
            <a:ext cx="7121360" cy="6253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DD81B-DFE7-36E8-2A24-20117439555F}"/>
              </a:ext>
            </a:extLst>
          </p:cNvPr>
          <p:cNvSpPr txBox="1"/>
          <p:nvPr/>
        </p:nvSpPr>
        <p:spPr>
          <a:xfrm>
            <a:off x="15463754" y="13280790"/>
            <a:ext cx="386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4" tooltip="http://tothelandofdreams.blogspot.com/2018/05/theory-of-form.html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5" tooltip="https://creativecommons.org/licenses/by-sa/3.0/"/>
              </a:rPr>
              <a:t>CC BY-SA</a:t>
            </a:r>
            <a:endParaRPr lang="en-GB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13DE79-C3A6-EB4E-1FCE-17732C8B2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678337" y="0"/>
            <a:ext cx="8572500" cy="857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68D7E8-64B5-3F99-0F68-922E81F43FA2}"/>
              </a:ext>
            </a:extLst>
          </p:cNvPr>
          <p:cNvSpPr txBox="1"/>
          <p:nvPr/>
        </p:nvSpPr>
        <p:spPr>
          <a:xfrm>
            <a:off x="20447561" y="8572500"/>
            <a:ext cx="3803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7" tooltip="https://es.wikipedia.org/wiki/Robert_Plutchik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5" tooltip="https://creativecommons.org/licenses/by-sa/3.0/"/>
              </a:rPr>
              <a:t>CC BY-SA</a:t>
            </a:r>
            <a:endParaRPr lang="en-GB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F64A7B-B933-4738-AF8F-E36D6D41E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" y="57709"/>
            <a:ext cx="10374863" cy="74726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EE8FF9-0785-DDF3-CD44-ABD7F731D433}"/>
              </a:ext>
            </a:extLst>
          </p:cNvPr>
          <p:cNvSpPr txBox="1"/>
          <p:nvPr/>
        </p:nvSpPr>
        <p:spPr>
          <a:xfrm>
            <a:off x="170143" y="7530352"/>
            <a:ext cx="8581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9" tooltip="https://www.frontiersin.org/articles/10.3389/fpsyg.2015.01754/full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10" tooltip="https://creativecommons.org/licenses/by/3.0/"/>
              </a:rPr>
              <a:t>CC BY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59CC0-DC2A-5789-6CD0-0F53EC394C6F}"/>
              </a:ext>
            </a:extLst>
          </p:cNvPr>
          <p:cNvSpPr txBox="1"/>
          <p:nvPr/>
        </p:nvSpPr>
        <p:spPr>
          <a:xfrm>
            <a:off x="1557311" y="8182543"/>
            <a:ext cx="363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/>
              <a:t>Circumplex Model</a:t>
            </a:r>
            <a:endParaRPr lang="en-GB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9F78-6796-210E-E9E5-83DDCB995E8D}"/>
              </a:ext>
            </a:extLst>
          </p:cNvPr>
          <p:cNvSpPr txBox="1"/>
          <p:nvPr/>
        </p:nvSpPr>
        <p:spPr>
          <a:xfrm>
            <a:off x="15759230" y="12007160"/>
            <a:ext cx="3630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/>
              <a:t>Ekman’s 6 Basic Emotions</a:t>
            </a:r>
            <a:endParaRPr lang="en-GB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362B6-CDA7-A617-60FE-860E85E5C45D}"/>
              </a:ext>
            </a:extLst>
          </p:cNvPr>
          <p:cNvSpPr txBox="1"/>
          <p:nvPr/>
        </p:nvSpPr>
        <p:spPr>
          <a:xfrm>
            <a:off x="20534139" y="8931599"/>
            <a:ext cx="3630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Plutchik’s emotional wheel</a:t>
            </a:r>
          </a:p>
        </p:txBody>
      </p:sp>
      <p:sp>
        <p:nvSpPr>
          <p:cNvPr id="2" name="Metin kutusu 8">
            <a:extLst>
              <a:ext uri="{FF2B5EF4-FFF2-40B4-BE49-F238E27FC236}">
                <a16:creationId xmlns:a16="http://schemas.microsoft.com/office/drawing/2014/main" id="{88060468-DCFF-E1EC-0135-9179F083C410}"/>
              </a:ext>
            </a:extLst>
          </p:cNvPr>
          <p:cNvSpPr txBox="1"/>
          <p:nvPr/>
        </p:nvSpPr>
        <p:spPr>
          <a:xfrm>
            <a:off x="9939827" y="332494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11800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56ADE-EDD6-3F17-90F1-28D2BF1B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1C9A053B-19A0-EF3C-997A-22C263DC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F18FB5-9B9F-03E0-22F6-DAFCE05B8D55}"/>
              </a:ext>
            </a:extLst>
          </p:cNvPr>
          <p:cNvSpPr txBox="1"/>
          <p:nvPr/>
        </p:nvSpPr>
        <p:spPr>
          <a:xfrm>
            <a:off x="250534" y="2319575"/>
            <a:ext cx="8803820" cy="748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CNNs were default choice for vision tasks for a considerable time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Recently, vision transformers or attention-based approaches becoming more popular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CNNs don't scale as well as transformers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Transformers require large amounts of data and compute power</a:t>
            </a:r>
            <a:endParaRPr lang="tr-T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Efforts are being made to combine CNNs and transformers</a:t>
            </a:r>
            <a:endParaRPr lang="tr-T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4621B-81B8-36D4-C0FB-D9CDC23C46C8}"/>
              </a:ext>
            </a:extLst>
          </p:cNvPr>
          <p:cNvSpPr txBox="1"/>
          <p:nvPr/>
        </p:nvSpPr>
        <p:spPr>
          <a:xfrm>
            <a:off x="10300444" y="633157"/>
            <a:ext cx="2814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dirty="0"/>
              <a:t>Method</a:t>
            </a:r>
            <a:endParaRPr lang="en-GB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EDE5A-AF0D-F83A-ADD6-D2B389E03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93" y="2319575"/>
            <a:ext cx="14740757" cy="7971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4357FB-EBC3-0F69-B0CA-7FB2B49E4079}"/>
              </a:ext>
            </a:extLst>
          </p:cNvPr>
          <p:cNvSpPr txBox="1"/>
          <p:nvPr/>
        </p:nvSpPr>
        <p:spPr>
          <a:xfrm>
            <a:off x="14426826" y="10543686"/>
            <a:ext cx="9950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Image Source: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A.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Hassani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S. Walton, N. Shah, A.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Abuduweili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J. Li and H. Shi, "Escaping the Big Data Paradigm with Compact Transformers," </a:t>
            </a:r>
            <a:r>
              <a:rPr lang="en-GB" sz="18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arXiv</a:t>
            </a:r>
            <a:r>
              <a:rPr lang="en-GB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preprint arXiv:2104.05704,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2022. 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278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7C15D-EBAF-D440-79FA-01D24D818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03EC2170-5A6B-AE35-C421-F97C7572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12D21-34C8-545C-852E-1150B8314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0" y="2862543"/>
            <a:ext cx="23622000" cy="4476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73984-8EFE-DDE2-F4F3-D08B0DE4E348}"/>
              </a:ext>
            </a:extLst>
          </p:cNvPr>
          <p:cNvSpPr txBox="1"/>
          <p:nvPr/>
        </p:nvSpPr>
        <p:spPr>
          <a:xfrm>
            <a:off x="4966447" y="6640779"/>
            <a:ext cx="1882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Backbone</a:t>
            </a:r>
            <a:endParaRPr lang="en-GB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71BCF-3060-AC2B-F124-655099F10C1C}"/>
              </a:ext>
            </a:extLst>
          </p:cNvPr>
          <p:cNvSpPr txBox="1"/>
          <p:nvPr/>
        </p:nvSpPr>
        <p:spPr>
          <a:xfrm>
            <a:off x="8979220" y="7883268"/>
            <a:ext cx="7121391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P</a:t>
            </a:r>
            <a:r>
              <a:rPr lang="en-GB" sz="3200" dirty="0" err="1"/>
              <a:t>atch</a:t>
            </a:r>
            <a:r>
              <a:rPr lang="en-GB" sz="3200" dirty="0"/>
              <a:t> extractor is applied to extract relevant features from facial patches.</a:t>
            </a:r>
            <a:endParaRPr lang="tr-TR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The patch extractor consisted of two </a:t>
            </a:r>
            <a:r>
              <a:rPr lang="en-GB" sz="3200" dirty="0" err="1"/>
              <a:t>depthwise</a:t>
            </a:r>
            <a:r>
              <a:rPr lang="en-GB" sz="3200" dirty="0"/>
              <a:t> separable convolutions and one pointwise convolution</a:t>
            </a:r>
            <a:endParaRPr lang="tr-TR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778D7-AA35-12E1-F6D5-9F6DF785CEC3}"/>
              </a:ext>
            </a:extLst>
          </p:cNvPr>
          <p:cNvSpPr txBox="1"/>
          <p:nvPr/>
        </p:nvSpPr>
        <p:spPr>
          <a:xfrm>
            <a:off x="16464750" y="7868630"/>
            <a:ext cx="7121391" cy="518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Compact Convolutional Transformer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Original Encoder layers followed by Sequence pooling.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Sequence pooling </a:t>
            </a:r>
            <a:r>
              <a:rPr lang="tr-TR" sz="3200" dirty="0"/>
              <a:t>allows</a:t>
            </a:r>
            <a:r>
              <a:rPr lang="en-GB" sz="3200" dirty="0"/>
              <a:t> the network to concentrate on specific segments of the input sequence after the encoder has processed it.</a:t>
            </a:r>
            <a:endParaRPr lang="tr-T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38393-C56E-FC49-B8A7-F0915D593BCD}"/>
              </a:ext>
            </a:extLst>
          </p:cNvPr>
          <p:cNvSpPr txBox="1"/>
          <p:nvPr/>
        </p:nvSpPr>
        <p:spPr>
          <a:xfrm>
            <a:off x="1405751" y="7883268"/>
            <a:ext cx="7121391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Backbone Network for extracting fine level features</a:t>
            </a:r>
            <a:r>
              <a:rPr lang="en-GB" sz="3200" dirty="0"/>
              <a:t>.</a:t>
            </a:r>
            <a:endParaRPr lang="tr-TR" sz="3200" dirty="0"/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MFN or Truncated VGG19</a:t>
            </a:r>
          </a:p>
        </p:txBody>
      </p:sp>
      <p:sp>
        <p:nvSpPr>
          <p:cNvPr id="2" name="Metin kutusu 8">
            <a:extLst>
              <a:ext uri="{FF2B5EF4-FFF2-40B4-BE49-F238E27FC236}">
                <a16:creationId xmlns:a16="http://schemas.microsoft.com/office/drawing/2014/main" id="{65A95FDC-A819-A166-2B5F-39745AE5D26A}"/>
              </a:ext>
            </a:extLst>
          </p:cNvPr>
          <p:cNvSpPr txBox="1"/>
          <p:nvPr/>
        </p:nvSpPr>
        <p:spPr>
          <a:xfrm>
            <a:off x="9248401" y="497460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307236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8DC6F-D047-CA6C-E048-F65DAF5B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65FF58EC-1BE9-14DC-14DB-FFCD836C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0" y="11467890"/>
            <a:ext cx="2584065" cy="1739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14464C-1FE1-A138-0DCE-E3A760E70DAA}"/>
              </a:ext>
            </a:extLst>
          </p:cNvPr>
          <p:cNvSpPr txBox="1"/>
          <p:nvPr/>
        </p:nvSpPr>
        <p:spPr>
          <a:xfrm>
            <a:off x="2802538" y="3583500"/>
            <a:ext cx="8600568" cy="306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3600" b="1" u="sng" dirty="0"/>
              <a:t>VGG19: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Truncated after 4th pooling layer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Simple and uniform architecture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Applied various tasks and data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8025A-B8D5-F985-8BB8-80F7FFB2A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363" y="2237138"/>
            <a:ext cx="10267020" cy="9614204"/>
          </a:xfrm>
          <a:prstGeom prst="rect">
            <a:avLst/>
          </a:prstGeom>
        </p:spPr>
      </p:pic>
      <p:sp>
        <p:nvSpPr>
          <p:cNvPr id="2" name="Metin kutusu 8">
            <a:extLst>
              <a:ext uri="{FF2B5EF4-FFF2-40B4-BE49-F238E27FC236}">
                <a16:creationId xmlns:a16="http://schemas.microsoft.com/office/drawing/2014/main" id="{700E3784-93C2-ABD7-5B39-4F9E5D7B3FE8}"/>
              </a:ext>
            </a:extLst>
          </p:cNvPr>
          <p:cNvSpPr txBox="1"/>
          <p:nvPr/>
        </p:nvSpPr>
        <p:spPr>
          <a:xfrm>
            <a:off x="9248401" y="443672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/>
              <a:t>Cont'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25564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4851</TotalTime>
  <Words>1195</Words>
  <Application>Microsoft Office PowerPoint</Application>
  <PresentationFormat>Custom</PresentationFormat>
  <Paragraphs>256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Times New Roman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 Elshamy</dc:creator>
  <cp:lastModifiedBy>Hakan Taştan</cp:lastModifiedBy>
  <cp:revision>31</cp:revision>
  <dcterms:created xsi:type="dcterms:W3CDTF">2017-08-22T06:10:53Z</dcterms:created>
  <dcterms:modified xsi:type="dcterms:W3CDTF">2024-02-24T11:41:50Z</dcterms:modified>
</cp:coreProperties>
</file>